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73" r:id="rId3"/>
    <p:sldId id="280" r:id="rId5"/>
    <p:sldId id="260" r:id="rId6"/>
    <p:sldId id="281" r:id="rId7"/>
    <p:sldId id="283" r:id="rId8"/>
    <p:sldId id="290" r:id="rId9"/>
    <p:sldId id="291" r:id="rId10"/>
    <p:sldId id="282" r:id="rId11"/>
    <p:sldId id="293" r:id="rId12"/>
  </p:sldIdLst>
  <p:sldSz cx="6858000" cy="9906000" type="A4"/>
  <p:notesSz cx="9144000" cy="6858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97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5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7F7F7F"/>
    <a:srgbClr val="FFFFFF"/>
    <a:srgbClr val="FDA286"/>
    <a:srgbClr val="FE9C83"/>
    <a:srgbClr val="FC977B"/>
    <a:srgbClr val="48A4ED"/>
    <a:srgbClr val="15DFE3"/>
    <a:srgbClr val="5096F5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2" autoAdjust="0"/>
    <p:restoredTop sz="94081" autoAdjust="0"/>
  </p:normalViewPr>
  <p:slideViewPr>
    <p:cSldViewPr snapToGrid="0" snapToObjects="1" showGuides="1">
      <p:cViewPr varScale="1">
        <p:scale>
          <a:sx n="59" d="100"/>
          <a:sy n="59" d="100"/>
        </p:scale>
        <p:origin x="2410" y="24"/>
      </p:cViewPr>
      <p:guideLst>
        <p:guide pos="3997"/>
        <p:guide orient="horz" pos="3120"/>
        <p:guide pos="347"/>
        <p:guide orient="horz" pos="5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B618-9692-DC40-A166-228BA5D1BDE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74FEF-BCAC-D648-985F-FF67B67A3D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DA53-A5CA-504A-BBD0-561A162383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4250-BDA4-7F48-86EC-3B520F1C03C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tiff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svg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9.png"/><Relationship Id="rId3" Type="http://schemas.openxmlformats.org/officeDocument/2006/relationships/tags" Target="../tags/tag1.xml"/><Relationship Id="rId2" Type="http://schemas.openxmlformats.org/officeDocument/2006/relationships/image" Target="../media/image18.jpe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.xml"/><Relationship Id="rId12" Type="http://schemas.openxmlformats.org/officeDocument/2006/relationships/image" Target="../media/image20.png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hyperlink" Target="https://xxxxxx.yuketang.cn/" TargetMode="Externa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811276" y="1443566"/>
            <a:ext cx="5165503" cy="361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44628" y="3004133"/>
            <a:ext cx="1847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04903" y="4465543"/>
            <a:ext cx="35356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学员操作手册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56453" y="6030173"/>
            <a:ext cx="4493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关于本期专题培训活动，您关心的都在这里</a:t>
            </a:r>
            <a:endParaRPr kumimoji="1"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067130" y="7742676"/>
            <a:ext cx="441324" cy="469240"/>
            <a:chOff x="900455" y="5782534"/>
            <a:chExt cx="540000" cy="555227"/>
          </a:xfrm>
        </p:grpSpPr>
        <p:sp>
          <p:nvSpPr>
            <p:cNvPr id="46" name="椭圆 45"/>
            <p:cNvSpPr/>
            <p:nvPr/>
          </p:nvSpPr>
          <p:spPr>
            <a:xfrm>
              <a:off x="962980" y="5940114"/>
              <a:ext cx="397647" cy="397647"/>
            </a:xfrm>
            <a:prstGeom prst="ellipse">
              <a:avLst/>
            </a:prstGeom>
            <a:solidFill>
              <a:srgbClr val="45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bg1"/>
                </a:solidFill>
              </a:endParaRPr>
            </a:p>
          </p:txBody>
        </p:sp>
        <p:pic>
          <p:nvPicPr>
            <p:cNvPr id="47" name="图形 46" descr="复选标记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455" y="5782534"/>
              <a:ext cx="540000" cy="540000"/>
            </a:xfrm>
            <a:prstGeom prst="rect">
              <a:avLst/>
            </a:prstGeom>
          </p:spPr>
        </p:pic>
      </p:grpSp>
      <p:sp>
        <p:nvSpPr>
          <p:cNvPr id="48" name="文本框 47"/>
          <p:cNvSpPr txBox="1"/>
          <p:nvPr/>
        </p:nvSpPr>
        <p:spPr>
          <a:xfrm>
            <a:off x="2669654" y="7772645"/>
            <a:ext cx="332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2544" y="1569781"/>
            <a:ext cx="5712912" cy="1378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“</a:t>
            </a:r>
            <a:r>
              <a:rPr lang="en-US" altLang="zh-CN" sz="3600" b="1" dirty="0">
                <a:solidFill>
                  <a:schemeClr val="bg1"/>
                </a:solidFill>
              </a:rPr>
              <a:t>AI</a:t>
            </a:r>
            <a:r>
              <a:rPr lang="zh-CN" altLang="en-US" sz="3600" b="1" dirty="0">
                <a:solidFill>
                  <a:schemeClr val="bg1"/>
                </a:solidFill>
              </a:rPr>
              <a:t>赋能教育教学与课程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建设改革创新”专题培训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9859" y="9136431"/>
            <a:ext cx="33267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2025.1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卡通人物&#10;&#10;低可信度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711" y="582968"/>
            <a:ext cx="1989022" cy="535179"/>
          </a:xfrm>
          <a:prstGeom prst="rect">
            <a:avLst/>
          </a:prstGeom>
        </p:spPr>
      </p:pic>
      <p:cxnSp>
        <p:nvCxnSpPr>
          <p:cNvPr id="6" name="直线连接符 6"/>
          <p:cNvCxnSpPr/>
          <p:nvPr/>
        </p:nvCxnSpPr>
        <p:spPr>
          <a:xfrm>
            <a:off x="1348733" y="3046102"/>
            <a:ext cx="4090587" cy="2860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5146" y="1084258"/>
            <a:ext cx="6467708" cy="6233694"/>
          </a:xfrm>
          <a:prstGeom prst="rect">
            <a:avLst/>
          </a:prstGeom>
          <a:solidFill>
            <a:srgbClr val="F1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P7</a:t>
            </a:r>
            <a:endParaRPr kumimoji="1"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295849" y="1440443"/>
            <a:ext cx="2781733" cy="443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请老师们进入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微信小程序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在“我听的课”中可以看到录播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课程信息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在直播时段，您可以通过手机或电脑参与课程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21"/>
          <p:cNvSpPr/>
          <p:nvPr/>
        </p:nvSpPr>
        <p:spPr>
          <a:xfrm>
            <a:off x="195146" y="580673"/>
            <a:ext cx="2159434" cy="143595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4826" y="324158"/>
            <a:ext cx="25226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如何观看课程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22689" y="764522"/>
            <a:ext cx="3440165" cy="6863699"/>
            <a:chOff x="3331862" y="281551"/>
            <a:chExt cx="3182337" cy="6623977"/>
          </a:xfrm>
        </p:grpSpPr>
        <p:pic>
          <p:nvPicPr>
            <p:cNvPr id="8" name="图片 7" descr="图形用户界面, 应用程序, 网站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31862" y="281551"/>
              <a:ext cx="3182337" cy="6623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/>
            <a:srcRect l="32919" t="34569" r="26477"/>
            <a:stretch>
              <a:fillRect/>
            </a:stretch>
          </p:blipFill>
          <p:spPr>
            <a:xfrm>
              <a:off x="4231227" y="462121"/>
              <a:ext cx="1292166" cy="41086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316164" y="2951542"/>
            <a:ext cx="3177715" cy="329066"/>
            <a:chOff x="3316164" y="2951542"/>
            <a:chExt cx="3177715" cy="329066"/>
          </a:xfrm>
        </p:grpSpPr>
        <p:sp>
          <p:nvSpPr>
            <p:cNvPr id="6" name="矩形 5"/>
            <p:cNvSpPr/>
            <p:nvPr/>
          </p:nvSpPr>
          <p:spPr>
            <a:xfrm>
              <a:off x="3447973" y="2951542"/>
              <a:ext cx="2067810" cy="307777"/>
            </a:xfrm>
            <a:prstGeom prst="rect">
              <a:avLst/>
            </a:prstGeom>
            <a:solidFill>
              <a:srgbClr val="15DF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16164" y="2972831"/>
              <a:ext cx="31777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【9.12|直播资源包】24秋第一讲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30763" y="4309069"/>
            <a:ext cx="3177715" cy="319436"/>
            <a:chOff x="3318921" y="2939883"/>
            <a:chExt cx="3177715" cy="319436"/>
          </a:xfrm>
        </p:grpSpPr>
        <p:sp>
          <p:nvSpPr>
            <p:cNvPr id="12" name="矩形 11"/>
            <p:cNvSpPr/>
            <p:nvPr/>
          </p:nvSpPr>
          <p:spPr>
            <a:xfrm>
              <a:off x="3447973" y="2951542"/>
              <a:ext cx="2067810" cy="307777"/>
            </a:xfrm>
            <a:prstGeom prst="rect">
              <a:avLst/>
            </a:prstGeom>
            <a:solidFill>
              <a:srgbClr val="48A4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318921" y="2939883"/>
              <a:ext cx="31777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【9.12|直播资源包】24秋第二讲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27739" y="5598754"/>
            <a:ext cx="3177715" cy="334772"/>
            <a:chOff x="3281439" y="2951542"/>
            <a:chExt cx="3177715" cy="334772"/>
          </a:xfrm>
        </p:grpSpPr>
        <p:sp>
          <p:nvSpPr>
            <p:cNvPr id="15" name="矩形 14"/>
            <p:cNvSpPr/>
            <p:nvPr/>
          </p:nvSpPr>
          <p:spPr>
            <a:xfrm>
              <a:off x="3447973" y="2951542"/>
              <a:ext cx="2067810" cy="307777"/>
            </a:xfrm>
            <a:prstGeom prst="rect">
              <a:avLst/>
            </a:prstGeom>
            <a:solidFill>
              <a:srgbClr val="FDA28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1439" y="2978537"/>
              <a:ext cx="31777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【9.12|直播资源包】24秋第一讲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1101" r="13802" b="12323"/>
          <a:stretch>
            <a:fillRect/>
          </a:stretch>
        </p:blipFill>
        <p:spPr>
          <a:xfrm>
            <a:off x="165331" y="6914979"/>
            <a:ext cx="2083466" cy="115716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/>
          <a:srcRect t="4990" b="64747"/>
          <a:stretch>
            <a:fillRect/>
          </a:stretch>
        </p:blipFill>
        <p:spPr>
          <a:xfrm>
            <a:off x="3918106" y="3488038"/>
            <a:ext cx="2544931" cy="125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494" y="1760219"/>
            <a:ext cx="3846198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第一步：进入</a:t>
            </a:r>
            <a:r>
              <a:rPr lang="zh-CN" altLang="en-US" dirty="0">
                <a:solidFill>
                  <a:srgbClr val="C01F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 </a:t>
            </a:r>
            <a:endParaRPr lang="en-US" altLang="zh-CN" dirty="0">
              <a:solidFill>
                <a:srgbClr val="4481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4494" y="2212274"/>
            <a:ext cx="338959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首次使用时，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打开微信搜索</a:t>
            </a:r>
            <a:r>
              <a:rPr lang="zh-CN" altLang="en-US" sz="1200" dirty="0">
                <a:solidFill>
                  <a:srgbClr val="C01F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小程序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3818" y="3486143"/>
            <a:ext cx="384619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第二步：进入当前授课的课程班级</a:t>
            </a:r>
            <a:endParaRPr lang="en-US" altLang="zh-CN" sz="14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795" y="3848578"/>
            <a:ext cx="3389597" cy="107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课程直播时段，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进入公众号或小程序，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界面上方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en-US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你有</a:t>
            </a:r>
            <a:r>
              <a:rPr lang="en-US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个课正在上课</a:t>
            </a:r>
            <a:r>
              <a:rPr lang="en-US" altLang="zh-CN" sz="1400" kern="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课程学习界面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048" y="5114452"/>
            <a:ext cx="384619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第三步：观看课程直播</a:t>
            </a:r>
            <a:endParaRPr lang="en-US" altLang="zh-CN" sz="14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2593" y="5461158"/>
            <a:ext cx="6150444" cy="54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课程直播时段，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直播中，点击观看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，可以看到视频画面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课程直播结束后，可查看学习数据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课程直播时段</a:t>
            </a:r>
            <a:r>
              <a:rPr lang="zh-CN" altLang="en-US" sz="2000" b="1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参与直播</a:t>
            </a:r>
            <a:endParaRPr lang="en-US" altLang="zh-CN" sz="1200" b="1" dirty="0">
              <a:solidFill>
                <a:srgbClr val="DC51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89933" y="9625104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P8</a:t>
            </a:r>
            <a:endParaRPr kumimoji="1" lang="zh-CN" altLang="en-US" sz="1200" dirty="0"/>
          </a:p>
        </p:txBody>
      </p:sp>
      <p:pic>
        <p:nvPicPr>
          <p:cNvPr id="28" name="图片 27" descr="图形用户界面, 应用程序&#10;&#10;描述已自动生成"/>
          <p:cNvPicPr>
            <a:picLocks noChangeAspect="1"/>
          </p:cNvPicPr>
          <p:nvPr/>
        </p:nvPicPr>
        <p:blipFill rotWithShape="1">
          <a:blip r:embed="rId3"/>
          <a:srcRect t="5519" b="21379"/>
          <a:stretch>
            <a:fillRect/>
          </a:stretch>
        </p:blipFill>
        <p:spPr>
          <a:xfrm>
            <a:off x="4663527" y="6132305"/>
            <a:ext cx="2052727" cy="309493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2452724" y="6125584"/>
            <a:ext cx="2056230" cy="3016464"/>
            <a:chOff x="2359340" y="6074784"/>
            <a:chExt cx="2164969" cy="317598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/>
            <a:srcRect t="3784" b="26267"/>
            <a:stretch>
              <a:fillRect/>
            </a:stretch>
          </p:blipFill>
          <p:spPr>
            <a:xfrm>
              <a:off x="2364309" y="6074784"/>
              <a:ext cx="2160000" cy="313374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5" name="椭圆 64"/>
            <p:cNvSpPr/>
            <p:nvPr/>
          </p:nvSpPr>
          <p:spPr>
            <a:xfrm>
              <a:off x="3738214" y="8669665"/>
              <a:ext cx="70720" cy="72000"/>
            </a:xfrm>
            <a:prstGeom prst="ellipse">
              <a:avLst/>
            </a:prstGeom>
            <a:solidFill>
              <a:srgbClr val="DC5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8" name="椭圆 67"/>
            <p:cNvSpPr/>
            <p:nvPr/>
          </p:nvSpPr>
          <p:spPr>
            <a:xfrm>
              <a:off x="3732182" y="7420711"/>
              <a:ext cx="70720" cy="72000"/>
            </a:xfrm>
            <a:prstGeom prst="ellipse">
              <a:avLst/>
            </a:prstGeom>
            <a:solidFill>
              <a:srgbClr val="DC5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19" name="图片 18" descr="图形用户界面, 网站&#10;&#10;描述已自动生成"/>
            <p:cNvPicPr>
              <a:picLocks noChangeAspect="1"/>
            </p:cNvPicPr>
            <p:nvPr/>
          </p:nvPicPr>
          <p:blipFill rotWithShape="1">
            <a:blip r:embed="rId5"/>
            <a:srcRect t="22838" b="16270"/>
            <a:stretch>
              <a:fillRect/>
            </a:stretch>
          </p:blipFill>
          <p:spPr>
            <a:xfrm>
              <a:off x="2360589" y="6537994"/>
              <a:ext cx="2163720" cy="2712772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2359340" y="7585528"/>
              <a:ext cx="855440" cy="780315"/>
              <a:chOff x="3062955" y="7614986"/>
              <a:chExt cx="855440" cy="780315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3062955" y="8093231"/>
                <a:ext cx="855440" cy="30207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en-US" sz="1200" b="1" dirty="0">
                    <a:solidFill>
                      <a:srgbClr val="DC5134"/>
                    </a:solidFill>
                    <a:latin typeface="思源宋体 Medium" panose="02020500000000000000" pitchFamily="18" charset="-122"/>
                    <a:ea typeface="思源宋体 Medium" panose="02020500000000000000" pitchFamily="18" charset="-122"/>
                  </a:rPr>
                  <a:t>直播画面</a:t>
                </a:r>
                <a:endParaRPr lang="zh-CN" altLang="zh-CN" sz="1200" b="1" dirty="0">
                  <a:solidFill>
                    <a:srgbClr val="DC5134"/>
                  </a:solidFill>
                  <a:latin typeface="思源宋体 Medium" panose="02020500000000000000" pitchFamily="18" charset="-122"/>
                  <a:ea typeface="思源宋体 Medium" panose="02020500000000000000" pitchFamily="18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455315" y="7614986"/>
                <a:ext cx="70720" cy="72000"/>
              </a:xfrm>
              <a:prstGeom prst="ellipse">
                <a:avLst/>
              </a:prstGeom>
              <a:solidFill>
                <a:srgbClr val="DC52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cxnSp>
            <p:nvCxnSpPr>
              <p:cNvPr id="67" name="直接连接符 8"/>
              <p:cNvCxnSpPr>
                <a:stCxn id="72" idx="0"/>
              </p:cNvCxnSpPr>
              <p:nvPr/>
            </p:nvCxnSpPr>
            <p:spPr>
              <a:xfrm flipV="1">
                <a:off x="3490675" y="7650986"/>
                <a:ext cx="0" cy="442245"/>
              </a:xfrm>
              <a:prstGeom prst="line">
                <a:avLst/>
              </a:prstGeom>
              <a:ln w="19050">
                <a:solidFill>
                  <a:srgbClr val="DC52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组合 48"/>
          <p:cNvGrpSpPr/>
          <p:nvPr/>
        </p:nvGrpSpPr>
        <p:grpSpPr>
          <a:xfrm>
            <a:off x="165331" y="6125585"/>
            <a:ext cx="2092876" cy="3016462"/>
            <a:chOff x="114666" y="6074784"/>
            <a:chExt cx="2161226" cy="3114974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/>
            <a:srcRect t="3522" b="78423"/>
            <a:stretch>
              <a:fillRect/>
            </a:stretch>
          </p:blipFill>
          <p:spPr>
            <a:xfrm>
              <a:off x="114666" y="6074784"/>
              <a:ext cx="2160000" cy="80887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51" name="矩形 50"/>
            <p:cNvSpPr/>
            <p:nvPr/>
          </p:nvSpPr>
          <p:spPr>
            <a:xfrm flipV="1">
              <a:off x="182470" y="6619292"/>
              <a:ext cx="2056117" cy="182222"/>
            </a:xfrm>
            <a:prstGeom prst="rect">
              <a:avLst/>
            </a:prstGeom>
            <a:noFill/>
            <a:ln w="19050">
              <a:solidFill>
                <a:srgbClr val="DC5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667111" y="6995781"/>
              <a:ext cx="160878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DC5134"/>
                  </a:solidFill>
                  <a:latin typeface="思源宋体 Medium" panose="02020500000000000000" pitchFamily="18" charset="-122"/>
                  <a:ea typeface="思源宋体 Medium" panose="02020500000000000000" pitchFamily="18" charset="-122"/>
                </a:rPr>
                <a:t>点击观看课程直播</a:t>
              </a:r>
              <a:endParaRPr lang="zh-CN" altLang="en-US" sz="1200" b="1" dirty="0">
                <a:solidFill>
                  <a:srgbClr val="DC5134"/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endParaRPr>
            </a:p>
          </p:txBody>
        </p:sp>
        <p:cxnSp>
          <p:nvCxnSpPr>
            <p:cNvPr id="52" name="直接连接符 8"/>
            <p:cNvCxnSpPr/>
            <p:nvPr/>
          </p:nvCxnSpPr>
          <p:spPr>
            <a:xfrm flipH="1">
              <a:off x="2025161" y="6792399"/>
              <a:ext cx="1" cy="165780"/>
            </a:xfrm>
            <a:prstGeom prst="line">
              <a:avLst/>
            </a:prstGeom>
            <a:ln w="19050">
              <a:solidFill>
                <a:srgbClr val="DC5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1989801" y="6907054"/>
              <a:ext cx="70720" cy="72000"/>
            </a:xfrm>
            <a:prstGeom prst="ellipse">
              <a:avLst/>
            </a:prstGeom>
            <a:solidFill>
              <a:srgbClr val="DC5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/>
            <a:srcRect t="28925" b="46550"/>
            <a:stretch>
              <a:fillRect/>
            </a:stretch>
          </p:blipFill>
          <p:spPr>
            <a:xfrm>
              <a:off x="114666" y="8091050"/>
              <a:ext cx="2151508" cy="109870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46" name="矩形 45"/>
          <p:cNvSpPr/>
          <p:nvPr/>
        </p:nvSpPr>
        <p:spPr>
          <a:xfrm>
            <a:off x="5537377" y="8439034"/>
            <a:ext cx="1186993" cy="302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1200" b="1" dirty="0">
                <a:solidFill>
                  <a:srgbClr val="DC5134"/>
                </a:solidFill>
                <a:latin typeface="思源宋体 Medium" panose="02020500000000000000" pitchFamily="18" charset="-122"/>
                <a:ea typeface="思源宋体 Medium" panose="02020500000000000000" pitchFamily="18" charset="-122"/>
              </a:rPr>
              <a:t>学习数据页面</a:t>
            </a:r>
            <a:endParaRPr lang="zh-CN" altLang="zh-CN" sz="1200" b="1" dirty="0">
              <a:solidFill>
                <a:srgbClr val="DC5134"/>
              </a:solidFill>
              <a:latin typeface="思源宋体 Medium" panose="02020500000000000000" pitchFamily="18" charset="-122"/>
              <a:ea typeface="思源宋体 Medium" panose="02020500000000000000" pitchFamily="18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705690" y="8290106"/>
            <a:ext cx="67655" cy="65541"/>
          </a:xfrm>
          <a:prstGeom prst="ellipse">
            <a:avLst/>
          </a:prstGeom>
          <a:solidFill>
            <a:srgbClr val="D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48" name="直接连接符 8"/>
          <p:cNvCxnSpPr/>
          <p:nvPr/>
        </p:nvCxnSpPr>
        <p:spPr>
          <a:xfrm flipV="1">
            <a:off x="5739518" y="8314415"/>
            <a:ext cx="0" cy="161923"/>
          </a:xfrm>
          <a:prstGeom prst="line">
            <a:avLst/>
          </a:prstGeom>
          <a:ln w="19050">
            <a:solidFill>
              <a:srgbClr val="DC5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3858728" y="3726304"/>
            <a:ext cx="2671612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flipV="1">
            <a:off x="2460616" y="6561506"/>
            <a:ext cx="2048338" cy="1307413"/>
          </a:xfrm>
          <a:prstGeom prst="rect">
            <a:avLst/>
          </a:prstGeom>
          <a:noFill/>
          <a:ln w="19050">
            <a:solidFill>
              <a:srgbClr val="DC5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25672" y="3557502"/>
            <a:ext cx="1189887" cy="125406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b="1" dirty="0">
                <a:solidFill>
                  <a:schemeClr val="tx1"/>
                </a:solidFill>
              </a:rPr>
              <a:t>雨课堂</a:t>
            </a:r>
            <a:endParaRPr lang="zh-CN" altLang="en-US" sz="1000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101" r="13802" b="12323"/>
          <a:stretch>
            <a:fillRect/>
          </a:stretch>
        </p:blipFill>
        <p:spPr>
          <a:xfrm>
            <a:off x="2476274" y="6574673"/>
            <a:ext cx="2017621" cy="11571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1101" r="13802" b="12323"/>
          <a:stretch>
            <a:fillRect/>
          </a:stretch>
        </p:blipFill>
        <p:spPr>
          <a:xfrm>
            <a:off x="4836434" y="8809069"/>
            <a:ext cx="643870" cy="36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494" y="1780539"/>
            <a:ext cx="3846198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第一步：进入</a:t>
            </a:r>
            <a:r>
              <a:rPr lang="zh-CN" altLang="en-US" dirty="0">
                <a:solidFill>
                  <a:srgbClr val="C01F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 </a:t>
            </a:r>
            <a:endParaRPr lang="en-US" altLang="zh-CN" dirty="0">
              <a:solidFill>
                <a:srgbClr val="4481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4494" y="2232594"/>
            <a:ext cx="3389598" cy="96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打开微信搜索</a:t>
            </a:r>
            <a:r>
              <a:rPr lang="zh-CN" altLang="en-US" sz="1200" dirty="0">
                <a:solidFill>
                  <a:srgbClr val="C01F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雨课堂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小程序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在“我听的课”中找到相应课程，只有直播后的课程可以观看回放。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592" y="3971996"/>
            <a:ext cx="3846198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第二步：点击课程卡片观看回放</a:t>
            </a:r>
            <a:endParaRPr lang="en-US" altLang="zh-CN" sz="14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2592" y="4325321"/>
            <a:ext cx="3361500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课程详情界面（图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点击课程名称，进入直播回放页面（图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直播课程回放期一年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非课程直播时段</a:t>
            </a:r>
            <a:r>
              <a:rPr lang="zh-CN" altLang="en-US" sz="2000" b="1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参与回放</a:t>
            </a:r>
            <a:endParaRPr lang="en-US" altLang="zh-CN" sz="2000" b="1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93879" y="9629001"/>
            <a:ext cx="3641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P9</a:t>
            </a:r>
            <a:endParaRPr kumimoji="1" lang="zh-CN" altLang="en-US" sz="1200" dirty="0"/>
          </a:p>
        </p:txBody>
      </p:sp>
      <p:sp>
        <p:nvSpPr>
          <p:cNvPr id="43" name="矩形 11"/>
          <p:cNvSpPr/>
          <p:nvPr/>
        </p:nvSpPr>
        <p:spPr>
          <a:xfrm>
            <a:off x="652898" y="8832777"/>
            <a:ext cx="6195060" cy="302071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61000">
                <a:srgbClr val="F9FBFD">
                  <a:alpha val="68000"/>
                </a:srgbClr>
              </a:gs>
              <a:gs pos="35000">
                <a:srgbClr val="FBFCFE">
                  <a:alpha val="60000"/>
                </a:srgbClr>
              </a:gs>
              <a:gs pos="96000">
                <a:srgbClr val="FFFFFF"/>
              </a:gs>
            </a:gsLst>
            <a:lin ang="5400000" scaled="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4" name="图片 23" descr="图形用户界面, 文本, 应用程序, 电子邮件&#10;&#10;描述已自动生成"/>
          <p:cNvPicPr>
            <a:picLocks noChangeAspect="1"/>
          </p:cNvPicPr>
          <p:nvPr/>
        </p:nvPicPr>
        <p:blipFill rotWithShape="1">
          <a:blip r:embed="rId1"/>
          <a:srcRect t="5267" b="33190"/>
          <a:stretch>
            <a:fillRect/>
          </a:stretch>
        </p:blipFill>
        <p:spPr>
          <a:xfrm>
            <a:off x="312592" y="5348150"/>
            <a:ext cx="2468845" cy="313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4120112" y="1002654"/>
            <a:ext cx="2254368" cy="4053049"/>
            <a:chOff x="4238303" y="1626524"/>
            <a:chExt cx="2254368" cy="4053049"/>
          </a:xfrm>
        </p:grpSpPr>
        <p:pic>
          <p:nvPicPr>
            <p:cNvPr id="3" name="图片 2" descr="图形用户界面, 应用程序, 网站&#10;&#10;描述已自动生成"/>
            <p:cNvPicPr>
              <a:picLocks noChangeAspect="1"/>
            </p:cNvPicPr>
            <p:nvPr/>
          </p:nvPicPr>
          <p:blipFill rotWithShape="1">
            <a:blip r:embed="rId2"/>
            <a:srcRect t="3832" b="6058"/>
            <a:stretch>
              <a:fillRect/>
            </a:stretch>
          </p:blipFill>
          <p:spPr>
            <a:xfrm>
              <a:off x="4238303" y="1626524"/>
              <a:ext cx="2254368" cy="40530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32919" t="34569" r="26477"/>
            <a:stretch>
              <a:fillRect/>
            </a:stretch>
          </p:blipFill>
          <p:spPr>
            <a:xfrm>
              <a:off x="4875413" y="1637747"/>
              <a:ext cx="915371" cy="278988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4133646" y="3907909"/>
            <a:ext cx="2215434" cy="8247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3674092" y="4139832"/>
            <a:ext cx="420620" cy="671"/>
          </a:xfrm>
          <a:prstGeom prst="straightConnector1">
            <a:avLst/>
          </a:prstGeom>
          <a:ln w="38100">
            <a:solidFill>
              <a:srgbClr val="FD78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形用户界面, 应用程序, 网站&#10;&#10;描述已自动生成"/>
          <p:cNvPicPr>
            <a:picLocks noChangeAspect="1"/>
          </p:cNvPicPr>
          <p:nvPr/>
        </p:nvPicPr>
        <p:blipFill rotWithShape="1">
          <a:blip r:embed="rId4"/>
          <a:srcRect t="4894"/>
          <a:stretch>
            <a:fillRect/>
          </a:stretch>
        </p:blipFill>
        <p:spPr>
          <a:xfrm>
            <a:off x="4128068" y="5314979"/>
            <a:ext cx="2226590" cy="436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500574" y="8068241"/>
            <a:ext cx="2215434" cy="2921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3002921" y="7113494"/>
            <a:ext cx="949810" cy="1100824"/>
          </a:xfrm>
          <a:prstGeom prst="straightConnector1">
            <a:avLst/>
          </a:prstGeom>
          <a:ln w="38100">
            <a:solidFill>
              <a:srgbClr val="FD78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133760" y="4743483"/>
            <a:ext cx="60463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44698" y="8626893"/>
            <a:ext cx="604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29015" y="9374771"/>
            <a:ext cx="604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1101" r="13802" b="12323"/>
          <a:stretch>
            <a:fillRect/>
          </a:stretch>
        </p:blipFill>
        <p:spPr>
          <a:xfrm>
            <a:off x="4238986" y="6235083"/>
            <a:ext cx="2017621" cy="1157167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133760" y="6186839"/>
            <a:ext cx="2215434" cy="1270369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形 12" descr="播放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3312" y="6551141"/>
            <a:ext cx="562353" cy="562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参与直播</a:t>
            </a:r>
            <a:endParaRPr lang="en-US" altLang="zh-CN" sz="1200" dirty="0">
              <a:solidFill>
                <a:srgbClr val="DC51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11605" y="9625104"/>
            <a:ext cx="44245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P10</a:t>
            </a:r>
            <a:endParaRPr kumimoji="1"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312591" y="1655713"/>
            <a:ext cx="4989082" cy="124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、推荐使用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火狐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浏览器，登录网址：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hunaujsfz.yuketang.cn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r="24541" b="3223"/>
          <a:stretch>
            <a:fillRect/>
          </a:stretch>
        </p:blipFill>
        <p:spPr bwMode="auto">
          <a:xfrm>
            <a:off x="5147740" y="1739622"/>
            <a:ext cx="580322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6"/>
          <a:stretch>
            <a:fillRect/>
          </a:stretch>
        </p:blipFill>
        <p:spPr bwMode="auto">
          <a:xfrm>
            <a:off x="5797661" y="1717844"/>
            <a:ext cx="613943" cy="6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351" y="5873107"/>
            <a:ext cx="5807971" cy="264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2395723" y="5787708"/>
            <a:ext cx="1546412" cy="270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9786" y="8904169"/>
            <a:ext cx="5330738" cy="1021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、已完成选课操作的老师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进入平台点击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教学管理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】-【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我听的课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可以看到用户全部已选课程（图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600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>
            <p:custDataLst>
              <p:tags r:id="rId6"/>
            </p:custDataLst>
          </p:nvPr>
        </p:nvSpPr>
        <p:spPr>
          <a:xfrm>
            <a:off x="238568" y="6397023"/>
            <a:ext cx="311995" cy="270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694477" y="6397023"/>
            <a:ext cx="1701246" cy="664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8"/>
            </p:custDataLst>
          </p:nvPr>
        </p:nvSpPr>
        <p:spPr>
          <a:xfrm>
            <a:off x="975709" y="5906115"/>
            <a:ext cx="500101" cy="213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9"/>
            </p:custDataLst>
          </p:nvPr>
        </p:nvSpPr>
        <p:spPr>
          <a:xfrm>
            <a:off x="3314685" y="6308136"/>
            <a:ext cx="2248995" cy="119888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在课程直播时段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网页上方会出现提示</a:t>
            </a:r>
            <a:endParaRPr lang="en-US" altLang="zh-CN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kern="0" dirty="0">
                <a:solidFill>
                  <a:srgbClr val="5096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800" b="1" kern="0" dirty="0">
                <a:solidFill>
                  <a:srgbClr val="5096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kern="0" dirty="0">
                <a:solidFill>
                  <a:srgbClr val="5096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个班级正在上课”</a:t>
            </a:r>
            <a:endParaRPr lang="en-US" altLang="zh-CN" sz="1800" b="1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箭头连接符 39"/>
          <p:cNvCxnSpPr/>
          <p:nvPr>
            <p:custDataLst>
              <p:tags r:id="rId10"/>
            </p:custDataLst>
          </p:nvPr>
        </p:nvCxnSpPr>
        <p:spPr>
          <a:xfrm flipH="1" flipV="1">
            <a:off x="3313260" y="6143159"/>
            <a:ext cx="218043" cy="210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>
            <p:custDataLst>
              <p:tags r:id="rId11"/>
            </p:custDataLst>
          </p:nvPr>
        </p:nvSpPr>
        <p:spPr>
          <a:xfrm>
            <a:off x="5424451" y="8218011"/>
            <a:ext cx="61935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rcRect t="-123" r="2972" b="41074"/>
          <a:stretch>
            <a:fillRect/>
          </a:stretch>
        </p:blipFill>
        <p:spPr>
          <a:xfrm>
            <a:off x="312420" y="2526665"/>
            <a:ext cx="5838190" cy="26701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0" name="文本框 69"/>
          <p:cNvSpPr txBox="1"/>
          <p:nvPr>
            <p:custDataLst>
              <p:tags r:id="rId13"/>
            </p:custDataLst>
          </p:nvPr>
        </p:nvSpPr>
        <p:spPr>
          <a:xfrm>
            <a:off x="5425085" y="4839381"/>
            <a:ext cx="61935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8" y="4993050"/>
            <a:ext cx="6150444" cy="283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89" y="5261448"/>
            <a:ext cx="4502648" cy="24474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101" r="13802" b="23316"/>
          <a:stretch>
            <a:fillRect/>
          </a:stretch>
        </p:blipFill>
        <p:spPr>
          <a:xfrm>
            <a:off x="352964" y="5553695"/>
            <a:ext cx="720314" cy="3492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参与直播</a:t>
            </a:r>
            <a:endParaRPr lang="en-US" altLang="zh-CN" sz="1200" dirty="0">
              <a:solidFill>
                <a:srgbClr val="DC51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19493" y="9625104"/>
            <a:ext cx="4345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P11</a:t>
            </a:r>
            <a:endParaRPr kumimoji="1"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69048" y="8387960"/>
            <a:ext cx="6594269" cy="701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、进入直播页面，右上角小窗可全屏播放（图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直播课程支持发送弹幕、投稿进行在线互动</a:t>
            </a:r>
            <a:endParaRPr lang="zh-CN" altLang="en-US" sz="1600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48" y="1828463"/>
            <a:ext cx="6150444" cy="281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791402" y="2666383"/>
            <a:ext cx="4545898" cy="1245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987979" y="3030997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43648" y="2395246"/>
            <a:ext cx="330392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7651" y="3380438"/>
            <a:ext cx="5409806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此时课程正在直播，点击按钮进入课程页面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81424" y="4344709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1268" y="750996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521960" y="6254994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830" y="4997601"/>
            <a:ext cx="1717234" cy="9801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32" y="5022486"/>
            <a:ext cx="1598430" cy="86884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656922" y="4907280"/>
            <a:ext cx="1816006" cy="1243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8" y="5657138"/>
            <a:ext cx="6151397" cy="283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2592" y="1655713"/>
            <a:ext cx="4490469" cy="17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、推荐使用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火狐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浏览器登录网址：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hunaujsfz.yuketang.cn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 </a:t>
            </a:r>
            <a:endParaRPr lang="en-US" altLang="zh-CN" sz="16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5507938" y="2792725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933492" y="3144826"/>
            <a:ext cx="384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进入平台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参与回放</a:t>
            </a:r>
            <a:endParaRPr lang="en-US" altLang="zh-CN" sz="2000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8568" y="6227766"/>
            <a:ext cx="330392" cy="285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1360" y="6227766"/>
            <a:ext cx="1801562" cy="703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19175" y="5707911"/>
            <a:ext cx="529590" cy="226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944753" y="6256347"/>
            <a:ext cx="180156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点击进入需要回看的课程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2596703" y="6594822"/>
            <a:ext cx="26333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730242" y="815613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r="24541" b="3223"/>
          <a:stretch>
            <a:fillRect/>
          </a:stretch>
        </p:blipFill>
        <p:spPr bwMode="auto">
          <a:xfrm>
            <a:off x="5010201" y="1739622"/>
            <a:ext cx="580322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6"/>
          <a:stretch>
            <a:fillRect/>
          </a:stretch>
        </p:blipFill>
        <p:spPr bwMode="auto">
          <a:xfrm>
            <a:off x="5797661" y="1717844"/>
            <a:ext cx="613943" cy="6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文本框 72"/>
          <p:cNvSpPr txBox="1"/>
          <p:nvPr/>
        </p:nvSpPr>
        <p:spPr>
          <a:xfrm>
            <a:off x="185420" y="8761008"/>
            <a:ext cx="6594269" cy="701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、已完成选课操作的老师，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进入平台点击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教学管理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】-【</a:t>
            </a:r>
            <a:r>
              <a:rPr lang="zh-CN" altLang="en-US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我听的课</a:t>
            </a:r>
            <a:r>
              <a:rPr lang="en-US" altLang="zh-CN" sz="1600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en-US" altLang="zh-CN" sz="16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可以看到用户全部已选课程（图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kern="0" dirty="0">
              <a:solidFill>
                <a:srgbClr val="5096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19493" y="9625104"/>
            <a:ext cx="4345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P12</a:t>
            </a:r>
            <a:endParaRPr kumimoji="1"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-123" r="2972" b="41074"/>
          <a:stretch>
            <a:fillRect/>
          </a:stretch>
        </p:blipFill>
        <p:spPr>
          <a:xfrm>
            <a:off x="269240" y="2631440"/>
            <a:ext cx="6116955" cy="26701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30" name="文本框 29"/>
          <p:cNvSpPr txBox="1"/>
          <p:nvPr/>
        </p:nvSpPr>
        <p:spPr>
          <a:xfrm>
            <a:off x="5730241" y="5002120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47" y="6200712"/>
            <a:ext cx="6150443" cy="281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8179" b="4498"/>
          <a:stretch>
            <a:fillRect/>
          </a:stretch>
        </p:blipFill>
        <p:spPr>
          <a:xfrm>
            <a:off x="1814332" y="6533584"/>
            <a:ext cx="4134348" cy="23373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50" y="1830467"/>
            <a:ext cx="6150443" cy="287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500574" y="708221"/>
            <a:ext cx="4021896" cy="114621"/>
          </a:xfrm>
          <a:prstGeom prst="round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2281" y="344953"/>
            <a:ext cx="440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 </a:t>
            </a:r>
            <a:r>
              <a:rPr kumimoji="1"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如何观看直播和回放</a:t>
            </a:r>
            <a:endParaRPr kumimoji="1"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047" y="4902739"/>
            <a:ext cx="6784708" cy="115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直播回放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进入回放视频页面（图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进入直播页面，右上角小窗可全屏播放（图</a:t>
            </a:r>
            <a:r>
              <a: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课程视频回放期一年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2592" y="1138105"/>
            <a:ext cx="4843608" cy="44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rgbClr val="457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非课程直播时段</a:t>
            </a:r>
            <a:r>
              <a:rPr lang="zh-CN" altLang="en-US" sz="2000" dirty="0">
                <a:solidFill>
                  <a:srgbClr val="DC51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参与回放</a:t>
            </a:r>
            <a:endParaRPr lang="en-US" altLang="zh-CN" sz="2000" dirty="0">
              <a:solidFill>
                <a:srgbClr val="4572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11"/>
          <p:cNvSpPr/>
          <p:nvPr/>
        </p:nvSpPr>
        <p:spPr>
          <a:xfrm>
            <a:off x="652898" y="8832777"/>
            <a:ext cx="6195060" cy="302071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61000">
                <a:srgbClr val="F9FBFD">
                  <a:alpha val="68000"/>
                </a:srgbClr>
              </a:gs>
              <a:gs pos="35000">
                <a:srgbClr val="FBFCFE">
                  <a:alpha val="60000"/>
                </a:srgbClr>
              </a:gs>
              <a:gs pos="96000">
                <a:srgbClr val="FFFFFF"/>
              </a:gs>
            </a:gsLst>
            <a:lin ang="5400000" scaled="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矩形 21"/>
          <p:cNvSpPr/>
          <p:nvPr/>
        </p:nvSpPr>
        <p:spPr>
          <a:xfrm>
            <a:off x="3344268" y="1666301"/>
            <a:ext cx="826296" cy="442108"/>
          </a:xfrm>
          <a:prstGeom prst="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268" y="1670112"/>
            <a:ext cx="826296" cy="43883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3154279" y="1907506"/>
            <a:ext cx="181969" cy="332373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3258452" y="2397964"/>
            <a:ext cx="0" cy="341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5133050" y="5969293"/>
            <a:ext cx="0" cy="370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5681424" y="4344709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838003" y="8703638"/>
            <a:ext cx="655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19493" y="9625104"/>
            <a:ext cx="4345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200" dirty="0"/>
              <a:t>P13</a:t>
            </a:r>
            <a:endParaRPr kumimoji="1"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2293" r="13802" b="12323"/>
          <a:stretch>
            <a:fillRect/>
          </a:stretch>
        </p:blipFill>
        <p:spPr>
          <a:xfrm>
            <a:off x="1116349" y="2653665"/>
            <a:ext cx="1868786" cy="1039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101" r="24476" b="23316"/>
          <a:stretch>
            <a:fillRect/>
          </a:stretch>
        </p:blipFill>
        <p:spPr>
          <a:xfrm>
            <a:off x="706195" y="7032414"/>
            <a:ext cx="631115" cy="3492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60896" y="6392593"/>
            <a:ext cx="1816006" cy="1118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305" y="6453866"/>
            <a:ext cx="1701188" cy="982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26" y="6500645"/>
            <a:ext cx="1533274" cy="783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471805" y="574675"/>
            <a:ext cx="5915025" cy="83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技术服务群：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技术服务电话：18857111673</a:t>
            </a:r>
            <a:endParaRPr lang="zh-CN" altLang="en-US"/>
          </a:p>
        </p:txBody>
      </p:sp>
      <p:pic>
        <p:nvPicPr>
          <p:cNvPr id="5" name="图片 1" descr="17370029379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280" y="2219960"/>
            <a:ext cx="2254250" cy="2247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10.xml><?xml version="1.0" encoding="utf-8"?>
<p:tagLst xmlns:p="http://schemas.openxmlformats.org/presentationml/2006/main">
  <p:tag name="KSO_WPP_MARK_KEY" val="4312233b-ceec-4794-8867-5afeaae782d3"/>
  <p:tag name="COMMONDATA" val="eyJoZGlkIjoiODc5N2ZmZDJkMGNjMDAwMWI0ODI0ZjlhZTNjNGE4NWMifQ=="/>
  <p:tag name="commondata" val="eyJoZGlkIjoiMTViMzAwNmM4MzQ0NzFhM2E2ZTVlZjMxYmM1YzI2MjMifQ=="/>
</p:tagLst>
</file>

<file path=ppt/tags/tag2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3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4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5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6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7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8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ags/tag9.xml><?xml version="1.0" encoding="utf-8"?>
<p:tagLst xmlns:p="http://schemas.openxmlformats.org/presentationml/2006/main">
  <p:tag name="KSO_WM_DIAGRAM_VIRTUALLY_FRAME" val="{&quot;height&quot;:483.95039370078746,&quot;left&quot;:18.784881889763778,&quot;top&quot;:194.95779527559054,&quot;width&quot;:459.5869291338581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1101</Words>
  <Application>WPS 演示</Application>
  <PresentationFormat>A4 纸张(210x297 毫米)</PresentationFormat>
  <Paragraphs>164</Paragraphs>
  <Slides>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思源宋体 Medium</vt:lpstr>
      <vt:lpstr>等线</vt:lpstr>
      <vt:lpstr>Calibri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a559</dc:creator>
  <cp:lastModifiedBy>易凤英</cp:lastModifiedBy>
  <cp:revision>272</cp:revision>
  <cp:lastPrinted>2020-05-12T06:56:00Z</cp:lastPrinted>
  <dcterms:created xsi:type="dcterms:W3CDTF">2020-05-12T03:29:00Z</dcterms:created>
  <dcterms:modified xsi:type="dcterms:W3CDTF">2025-01-17T08:38:35Z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2052-12.1.0.18372</vt:lpwstr>
  </property>
  <property fmtid="{D5CDD505-2E9C-101B-9397-08002B2CF9AE}" pid="3" name="ICV">
    <vt:lpwstr>14EA41ABAC7A4BF5B7DB53136254F54E_13</vt:lpwstr>
  </property>
</Properties>
</file>